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Arimo" panose="020B0604020202020204" charset="0"/>
      <p:regular r:id="rId14"/>
    </p:embeddedFont>
    <p:embeddedFont>
      <p:font typeface="Consolas" panose="020B0609020204030204" pitchFamily="49"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61FB9F-2F6F-47C2-89E4-CFF70E603FD8}" v="2" dt="2025-05-20T06:35:27.4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60" autoAdjust="0"/>
  </p:normalViewPr>
  <p:slideViewPr>
    <p:cSldViewPr snapToGrid="0" snapToObjects="1">
      <p:cViewPr varScale="1">
        <p:scale>
          <a:sx n="70" d="100"/>
          <a:sy n="70" d="100"/>
        </p:scale>
        <p:origin x="60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hikayan yogi" userId="30486a06510a3654" providerId="LiveId" clId="{5A61FB9F-2F6F-47C2-89E4-CFF70E603FD8}"/>
    <pc:docChg chg="undo custSel addSld modSld sldOrd">
      <pc:chgData name="karthikayan yogi" userId="30486a06510a3654" providerId="LiveId" clId="{5A61FB9F-2F6F-47C2-89E4-CFF70E603FD8}" dt="2025-05-28T04:37:51.296" v="141" actId="255"/>
      <pc:docMkLst>
        <pc:docMk/>
      </pc:docMkLst>
      <pc:sldChg chg="addSp delSp modSp new mod ord">
        <pc:chgData name="karthikayan yogi" userId="30486a06510a3654" providerId="LiveId" clId="{5A61FB9F-2F6F-47C2-89E4-CFF70E603FD8}" dt="2025-05-28T04:37:51.296" v="141" actId="255"/>
        <pc:sldMkLst>
          <pc:docMk/>
          <pc:sldMk cId="2652989749" sldId="266"/>
        </pc:sldMkLst>
        <pc:spChg chg="add del mod">
          <ac:chgData name="karthikayan yogi" userId="30486a06510a3654" providerId="LiveId" clId="{5A61FB9F-2F6F-47C2-89E4-CFF70E603FD8}" dt="2025-05-28T04:37:09.861" v="102" actId="478"/>
          <ac:spMkLst>
            <pc:docMk/>
            <pc:sldMk cId="2652989749" sldId="266"/>
            <ac:spMk id="3" creationId="{E29EB9CF-851A-F3BB-18C4-D255290D6F21}"/>
          </ac:spMkLst>
        </pc:spChg>
        <pc:spChg chg="add del">
          <ac:chgData name="karthikayan yogi" userId="30486a06510a3654" providerId="LiveId" clId="{5A61FB9F-2F6F-47C2-89E4-CFF70E603FD8}" dt="2025-05-28T04:36:14.113" v="96" actId="22"/>
          <ac:spMkLst>
            <pc:docMk/>
            <pc:sldMk cId="2652989749" sldId="266"/>
            <ac:spMk id="4" creationId="{10892F06-FAFC-8912-8857-B67A0E26CA2C}"/>
          </ac:spMkLst>
        </pc:spChg>
        <pc:spChg chg="add del mod">
          <ac:chgData name="karthikayan yogi" userId="30486a06510a3654" providerId="LiveId" clId="{5A61FB9F-2F6F-47C2-89E4-CFF70E603FD8}" dt="2025-05-28T04:37:51.296" v="141" actId="255"/>
          <ac:spMkLst>
            <pc:docMk/>
            <pc:sldMk cId="2652989749" sldId="266"/>
            <ac:spMk id="6" creationId="{E55A9173-2FCE-A6F2-FACC-390DA05A643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288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9EB9CF-851A-F3BB-18C4-D255290D6F21}"/>
              </a:ext>
            </a:extLst>
          </p:cNvPr>
          <p:cNvSpPr txBox="1"/>
          <p:nvPr/>
        </p:nvSpPr>
        <p:spPr>
          <a:xfrm>
            <a:off x="3243942" y="3537858"/>
            <a:ext cx="7935686" cy="769441"/>
          </a:xfrm>
          <a:prstGeom prst="rect">
            <a:avLst/>
          </a:prstGeom>
          <a:noFill/>
        </p:spPr>
        <p:txBody>
          <a:bodyPr wrap="square" rtlCol="0">
            <a:spAutoFit/>
          </a:bodyPr>
          <a:lstStyle/>
          <a:p>
            <a:r>
              <a:rPr lang="en-US" sz="4400" dirty="0">
                <a:solidFill>
                  <a:schemeClr val="bg1"/>
                </a:solidFill>
              </a:rPr>
              <a:t>NMAP FOR NETWORK SCANNING</a:t>
            </a:r>
            <a:endParaRPr lang="en-IN" sz="4400" dirty="0">
              <a:solidFill>
                <a:schemeClr val="bg1"/>
              </a:solidFill>
            </a:endParaRPr>
          </a:p>
        </p:txBody>
      </p:sp>
      <p:sp>
        <p:nvSpPr>
          <p:cNvPr id="6" name="TextBox 5">
            <a:extLst>
              <a:ext uri="{FF2B5EF4-FFF2-40B4-BE49-F238E27FC236}">
                <a16:creationId xmlns:a16="http://schemas.microsoft.com/office/drawing/2014/main" id="{E55A9173-2FCE-A6F2-FACC-390DA05A6439}"/>
              </a:ext>
            </a:extLst>
          </p:cNvPr>
          <p:cNvSpPr txBox="1"/>
          <p:nvPr/>
        </p:nvSpPr>
        <p:spPr>
          <a:xfrm>
            <a:off x="2471057" y="6213622"/>
            <a:ext cx="7315200" cy="1519006"/>
          </a:xfrm>
          <a:prstGeom prst="rect">
            <a:avLst/>
          </a:prstGeom>
          <a:noFill/>
        </p:spPr>
        <p:txBody>
          <a:bodyPr wrap="square">
            <a:spAutoFit/>
          </a:bodyPr>
          <a:lstStyle/>
          <a:p>
            <a:pPr>
              <a:lnSpc>
                <a:spcPts val="2800"/>
              </a:lnSpc>
              <a:defRPr sz="1700">
                <a:solidFill>
                  <a:srgbClr val="E5E0DF"/>
                </a:solidFill>
                <a:latin typeface="Roboto Light"/>
                <a:ea typeface="Roboto Light"/>
                <a:cs typeface="Roboto Light"/>
                <a:sym typeface="Roboto Light"/>
              </a:defRPr>
            </a:pPr>
            <a:r>
              <a:rPr lang="en-US" sz="2000" b="1" dirty="0">
                <a:latin typeface="Times New Roman" panose="02020603050405020304" pitchFamily="18" charset="0"/>
                <a:cs typeface="Times New Roman" panose="02020603050405020304" pitchFamily="18" charset="0"/>
              </a:rPr>
              <a:t>Presented by: karthikayan yogi</a:t>
            </a:r>
          </a:p>
          <a:p>
            <a:pPr>
              <a:lnSpc>
                <a:spcPts val="2800"/>
              </a:lnSpc>
              <a:defRPr sz="1700">
                <a:solidFill>
                  <a:srgbClr val="E5E0DF"/>
                </a:solidFill>
                <a:latin typeface="Roboto Light"/>
                <a:ea typeface="Roboto Light"/>
                <a:cs typeface="Roboto Light"/>
                <a:sym typeface="Roboto Light"/>
              </a:defRPr>
            </a:pPr>
            <a:r>
              <a:rPr lang="en-US" sz="2000" b="1" dirty="0">
                <a:latin typeface="Times New Roman" panose="02020603050405020304" pitchFamily="18" charset="0"/>
                <a:cs typeface="Times New Roman" panose="02020603050405020304" pitchFamily="18" charset="0"/>
              </a:rPr>
              <a:t>Project Id: PTID-CHE-APR-25-123 </a:t>
            </a:r>
          </a:p>
          <a:p>
            <a:pPr>
              <a:lnSpc>
                <a:spcPts val="2800"/>
              </a:lnSpc>
              <a:defRPr sz="1700">
                <a:solidFill>
                  <a:srgbClr val="E5E0DF"/>
                </a:solidFill>
                <a:latin typeface="Roboto Light"/>
                <a:ea typeface="Roboto Light"/>
                <a:cs typeface="Roboto Light"/>
                <a:sym typeface="Roboto Light"/>
              </a:defRPr>
            </a:pPr>
            <a:endParaRPr lang="en-US" b="1" dirty="0">
              <a:latin typeface="+mj-lt"/>
            </a:endParaRPr>
          </a:p>
          <a:p>
            <a:pPr marL="0" indent="0" algn="l">
              <a:lnSpc>
                <a:spcPts val="3000"/>
              </a:lnSpc>
              <a:buNone/>
            </a:pPr>
            <a:endParaRPr lang="en-US" sz="1800" dirty="0"/>
          </a:p>
        </p:txBody>
      </p:sp>
    </p:spTree>
    <p:extLst>
      <p:ext uri="{BB962C8B-B14F-4D97-AF65-F5344CB8AC3E}">
        <p14:creationId xmlns:p14="http://schemas.microsoft.com/office/powerpoint/2010/main" val="2652989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735336"/>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Nmap’s real-world utility lies in its ability to</a:t>
            </a:r>
            <a:endParaRPr lang="en-US" sz="4400" dirty="0"/>
          </a:p>
        </p:txBody>
      </p:sp>
      <p:sp>
        <p:nvSpPr>
          <p:cNvPr id="4" name="Text 1"/>
          <p:cNvSpPr/>
          <p:nvPr/>
        </p:nvSpPr>
        <p:spPr>
          <a:xfrm>
            <a:off x="6324124" y="3502343"/>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 Identify live systems and open ports</a:t>
            </a:r>
            <a:endParaRPr lang="en-US" sz="1850" dirty="0"/>
          </a:p>
        </p:txBody>
      </p:sp>
      <p:sp>
        <p:nvSpPr>
          <p:cNvPr id="5" name="Text 2"/>
          <p:cNvSpPr/>
          <p:nvPr/>
        </p:nvSpPr>
        <p:spPr>
          <a:xfrm>
            <a:off x="6324124" y="4154567"/>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 • Determine the services and operating systems in use </a:t>
            </a:r>
            <a:endParaRPr lang="en-US" sz="1850" dirty="0"/>
          </a:p>
        </p:txBody>
      </p:sp>
      <p:sp>
        <p:nvSpPr>
          <p:cNvPr id="6" name="Text 3"/>
          <p:cNvSpPr/>
          <p:nvPr/>
        </p:nvSpPr>
        <p:spPr>
          <a:xfrm>
            <a:off x="6324124" y="4806791"/>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 Assess the risk surface of a network</a:t>
            </a:r>
            <a:endParaRPr lang="en-US" sz="1850" dirty="0"/>
          </a:p>
        </p:txBody>
      </p:sp>
      <p:sp>
        <p:nvSpPr>
          <p:cNvPr id="7" name="Text 4"/>
          <p:cNvSpPr/>
          <p:nvPr/>
        </p:nvSpPr>
        <p:spPr>
          <a:xfrm>
            <a:off x="6324124" y="5459016"/>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 • Aid in vulnerability discovery and penetration testing </a:t>
            </a:r>
            <a:endParaRPr lang="en-US" sz="1850" dirty="0"/>
          </a:p>
        </p:txBody>
      </p:sp>
      <p:sp>
        <p:nvSpPr>
          <p:cNvPr id="8" name="Text 5"/>
          <p:cNvSpPr/>
          <p:nvPr/>
        </p:nvSpPr>
        <p:spPr>
          <a:xfrm>
            <a:off x="6324124" y="6111240"/>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 Support compliance checks and forensic investigations</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161353"/>
            <a:ext cx="5933599"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                    Thank You</a:t>
            </a:r>
            <a:endParaRPr lang="en-US" sz="4400" dirty="0"/>
          </a:p>
        </p:txBody>
      </p:sp>
      <p:sp>
        <p:nvSpPr>
          <p:cNvPr id="4" name="Text 1"/>
          <p:cNvSpPr/>
          <p:nvPr/>
        </p:nvSpPr>
        <p:spPr>
          <a:xfrm>
            <a:off x="837724" y="5224343"/>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5" name="Text 2"/>
          <p:cNvSpPr/>
          <p:nvPr/>
        </p:nvSpPr>
        <p:spPr>
          <a:xfrm>
            <a:off x="837724" y="5966341"/>
            <a:ext cx="5947886"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BATCH : cyber security FEB-3-2025 #6</a:t>
            </a:r>
            <a:endParaRPr lang="en-US" sz="2200" dirty="0"/>
          </a:p>
        </p:txBody>
      </p:sp>
      <p:sp>
        <p:nvSpPr>
          <p:cNvPr id="6" name="Text 3"/>
          <p:cNvSpPr/>
          <p:nvPr/>
        </p:nvSpPr>
        <p:spPr>
          <a:xfrm>
            <a:off x="837724" y="6677263"/>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PROJECT ID :  PTID-CHEAPR-25-123.</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24664"/>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Introduction to Nmap: Network Scanning</a:t>
            </a:r>
            <a:endParaRPr lang="en-US" sz="4400" dirty="0"/>
          </a:p>
        </p:txBody>
      </p:sp>
      <p:sp>
        <p:nvSpPr>
          <p:cNvPr id="4" name="Text 1"/>
          <p:cNvSpPr/>
          <p:nvPr/>
        </p:nvSpPr>
        <p:spPr>
          <a:xfrm>
            <a:off x="6324124" y="2891671"/>
            <a:ext cx="7468553" cy="4213265"/>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Nmap (Network Mapper) is a free, open-source tool widely used for network exploration and security auditing. It helps administrators perform tasks such as network inventory, service monitoring, and upgrade planning. Nmap identifies active hosts, running services (along with versions), operating systems, and firewall types by sending specially crafted IP packets. It is effective for both large networks and individual hosts, and is available across all major operating systems with both command-line and graphical interfaces. The chapter also touches on legal considerations, risks of misuse (like crashing systems), and Nmap’s open-source licensing under the GNU GPL.</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1999" y="1102995"/>
            <a:ext cx="7130534" cy="631865"/>
          </a:xfrm>
          <a:prstGeom prst="rect">
            <a:avLst/>
          </a:prstGeom>
          <a:noFill/>
          <a:ln/>
        </p:spPr>
        <p:txBody>
          <a:bodyPr wrap="none" lIns="0" tIns="0" rIns="0" bIns="0" rtlCol="0" anchor="t"/>
          <a:lstStyle/>
          <a:p>
            <a:pPr marL="0" indent="0" algn="l">
              <a:lnSpc>
                <a:spcPts val="4950"/>
              </a:lnSpc>
              <a:buNone/>
            </a:pPr>
            <a:r>
              <a:rPr lang="en-US" sz="3950" b="1" dirty="0">
                <a:solidFill>
                  <a:srgbClr val="FFFFFF"/>
                </a:solidFill>
                <a:latin typeface="Syne Bold" pitchFamily="34" charset="0"/>
                <a:ea typeface="Syne Bold" pitchFamily="34" charset="-122"/>
                <a:cs typeface="Syne Bold" pitchFamily="34" charset="-120"/>
              </a:rPr>
              <a:t>Phases of an Nmap Scan:</a:t>
            </a:r>
            <a:endParaRPr lang="en-US" sz="3950" dirty="0"/>
          </a:p>
        </p:txBody>
      </p:sp>
      <p:sp>
        <p:nvSpPr>
          <p:cNvPr id="4" name="Text 1"/>
          <p:cNvSpPr/>
          <p:nvPr/>
        </p:nvSpPr>
        <p:spPr>
          <a:xfrm>
            <a:off x="751999" y="2057043"/>
            <a:ext cx="7640003" cy="687705"/>
          </a:xfrm>
          <a:prstGeom prst="rect">
            <a:avLst/>
          </a:prstGeom>
          <a:noFill/>
          <a:ln/>
        </p:spPr>
        <p:txBody>
          <a:bodyPr wrap="square" lIns="0" tIns="0" rIns="0" bIns="0" rtlCol="0" anchor="t"/>
          <a:lstStyle/>
          <a:p>
            <a:pPr marL="0" indent="0" algn="l">
              <a:lnSpc>
                <a:spcPts val="2700"/>
              </a:lnSpc>
              <a:buNone/>
            </a:pPr>
            <a:r>
              <a:rPr lang="en-US" sz="1650" dirty="0">
                <a:solidFill>
                  <a:srgbClr val="D9E1FF"/>
                </a:solidFill>
                <a:latin typeface="Arimo" pitchFamily="34" charset="0"/>
                <a:ea typeface="Arimo" pitchFamily="34" charset="-122"/>
                <a:cs typeface="Arimo" pitchFamily="34" charset="-120"/>
              </a:rPr>
              <a:t>Nmap scans operate in a sequence of well-defined phases, each contributing to the overall goal of collecting actionable network intelligence:</a:t>
            </a:r>
            <a:endParaRPr lang="en-US" sz="1650" dirty="0"/>
          </a:p>
        </p:txBody>
      </p:sp>
      <p:pic>
        <p:nvPicPr>
          <p:cNvPr id="5" name="Image 1" descr="preencoded.png"/>
          <p:cNvPicPr>
            <a:picLocks noChangeAspect="1"/>
          </p:cNvPicPr>
          <p:nvPr/>
        </p:nvPicPr>
        <p:blipFill>
          <a:blip r:embed="rId4"/>
          <a:stretch>
            <a:fillRect/>
          </a:stretch>
        </p:blipFill>
        <p:spPr>
          <a:xfrm>
            <a:off x="751999" y="2986445"/>
            <a:ext cx="1074301" cy="1289090"/>
          </a:xfrm>
          <a:prstGeom prst="rect">
            <a:avLst/>
          </a:prstGeom>
        </p:spPr>
      </p:pic>
      <p:sp>
        <p:nvSpPr>
          <p:cNvPr id="6" name="Text 2"/>
          <p:cNvSpPr/>
          <p:nvPr/>
        </p:nvSpPr>
        <p:spPr>
          <a:xfrm>
            <a:off x="2148483" y="3201233"/>
            <a:ext cx="2527816" cy="315873"/>
          </a:xfrm>
          <a:prstGeom prst="rect">
            <a:avLst/>
          </a:prstGeom>
          <a:noFill/>
          <a:ln/>
        </p:spPr>
        <p:txBody>
          <a:bodyPr wrap="none" lIns="0" tIns="0" rIns="0" bIns="0" rtlCol="0" anchor="t"/>
          <a:lstStyle/>
          <a:p>
            <a:pPr marL="0" indent="0" algn="l">
              <a:lnSpc>
                <a:spcPts val="2450"/>
              </a:lnSpc>
              <a:buNone/>
            </a:pPr>
            <a:r>
              <a:rPr lang="en-US" sz="1950" b="1" dirty="0">
                <a:solidFill>
                  <a:srgbClr val="D9E1FF"/>
                </a:solidFill>
                <a:latin typeface="Syne Bold" pitchFamily="34" charset="0"/>
                <a:ea typeface="Syne Bold" pitchFamily="34" charset="-122"/>
                <a:cs typeface="Syne Bold" pitchFamily="34" charset="-120"/>
              </a:rPr>
              <a:t>Host Discovery</a:t>
            </a:r>
            <a:endParaRPr lang="en-US" sz="1950" dirty="0"/>
          </a:p>
        </p:txBody>
      </p:sp>
      <p:sp>
        <p:nvSpPr>
          <p:cNvPr id="7" name="Text 3"/>
          <p:cNvSpPr/>
          <p:nvPr/>
        </p:nvSpPr>
        <p:spPr>
          <a:xfrm>
            <a:off x="2148483" y="3645932"/>
            <a:ext cx="6243518" cy="343853"/>
          </a:xfrm>
          <a:prstGeom prst="rect">
            <a:avLst/>
          </a:prstGeom>
          <a:noFill/>
          <a:ln/>
        </p:spPr>
        <p:txBody>
          <a:bodyPr wrap="none" lIns="0" tIns="0" rIns="0" bIns="0" rtlCol="0" anchor="t"/>
          <a:lstStyle/>
          <a:p>
            <a:pPr marL="0" indent="0" algn="l">
              <a:lnSpc>
                <a:spcPts val="2700"/>
              </a:lnSpc>
              <a:buNone/>
            </a:pPr>
            <a:r>
              <a:rPr lang="en-US" sz="1650" dirty="0">
                <a:solidFill>
                  <a:srgbClr val="D9E1FF"/>
                </a:solidFill>
                <a:latin typeface="Arimo" pitchFamily="34" charset="0"/>
                <a:ea typeface="Arimo" pitchFamily="34" charset="-122"/>
                <a:cs typeface="Arimo" pitchFamily="34" charset="-120"/>
              </a:rPr>
              <a:t>Identifies live hosts on a network using ping and probes.</a:t>
            </a:r>
            <a:endParaRPr lang="en-US" sz="1650" dirty="0"/>
          </a:p>
        </p:txBody>
      </p:sp>
      <p:pic>
        <p:nvPicPr>
          <p:cNvPr id="8" name="Image 2" descr="preencoded.png"/>
          <p:cNvPicPr>
            <a:picLocks noChangeAspect="1"/>
          </p:cNvPicPr>
          <p:nvPr/>
        </p:nvPicPr>
        <p:blipFill>
          <a:blip r:embed="rId5"/>
          <a:stretch>
            <a:fillRect/>
          </a:stretch>
        </p:blipFill>
        <p:spPr>
          <a:xfrm>
            <a:off x="751999" y="4275534"/>
            <a:ext cx="1074301" cy="1289090"/>
          </a:xfrm>
          <a:prstGeom prst="rect">
            <a:avLst/>
          </a:prstGeom>
        </p:spPr>
      </p:pic>
      <p:sp>
        <p:nvSpPr>
          <p:cNvPr id="9" name="Text 4"/>
          <p:cNvSpPr/>
          <p:nvPr/>
        </p:nvSpPr>
        <p:spPr>
          <a:xfrm>
            <a:off x="2148483" y="4490323"/>
            <a:ext cx="2527816" cy="315873"/>
          </a:xfrm>
          <a:prstGeom prst="rect">
            <a:avLst/>
          </a:prstGeom>
          <a:noFill/>
          <a:ln/>
        </p:spPr>
        <p:txBody>
          <a:bodyPr wrap="none" lIns="0" tIns="0" rIns="0" bIns="0" rtlCol="0" anchor="t"/>
          <a:lstStyle/>
          <a:p>
            <a:pPr marL="0" indent="0" algn="l">
              <a:lnSpc>
                <a:spcPts val="2450"/>
              </a:lnSpc>
              <a:buNone/>
            </a:pPr>
            <a:r>
              <a:rPr lang="en-US" sz="1950" b="1" dirty="0">
                <a:solidFill>
                  <a:srgbClr val="D9E1FF"/>
                </a:solidFill>
                <a:latin typeface="Syne Bold" pitchFamily="34" charset="0"/>
                <a:ea typeface="Syne Bold" pitchFamily="34" charset="-122"/>
                <a:cs typeface="Syne Bold" pitchFamily="34" charset="-120"/>
              </a:rPr>
              <a:t>Port Scanning</a:t>
            </a:r>
            <a:endParaRPr lang="en-US" sz="1950" dirty="0"/>
          </a:p>
        </p:txBody>
      </p:sp>
      <p:sp>
        <p:nvSpPr>
          <p:cNvPr id="10" name="Text 5"/>
          <p:cNvSpPr/>
          <p:nvPr/>
        </p:nvSpPr>
        <p:spPr>
          <a:xfrm>
            <a:off x="2148483" y="4935022"/>
            <a:ext cx="6243518" cy="343853"/>
          </a:xfrm>
          <a:prstGeom prst="rect">
            <a:avLst/>
          </a:prstGeom>
          <a:noFill/>
          <a:ln/>
        </p:spPr>
        <p:txBody>
          <a:bodyPr wrap="none" lIns="0" tIns="0" rIns="0" bIns="0" rtlCol="0" anchor="t"/>
          <a:lstStyle/>
          <a:p>
            <a:pPr marL="0" indent="0" algn="l">
              <a:lnSpc>
                <a:spcPts val="2700"/>
              </a:lnSpc>
              <a:buNone/>
            </a:pPr>
            <a:r>
              <a:rPr lang="en-US" sz="1650" dirty="0">
                <a:solidFill>
                  <a:srgbClr val="D9E1FF"/>
                </a:solidFill>
                <a:latin typeface="Arimo" pitchFamily="34" charset="0"/>
                <a:ea typeface="Arimo" pitchFamily="34" charset="-122"/>
                <a:cs typeface="Arimo" pitchFamily="34" charset="-120"/>
              </a:rPr>
              <a:t>Detects open ports and services running on target machines.</a:t>
            </a:r>
            <a:endParaRPr lang="en-US" sz="1650" dirty="0"/>
          </a:p>
        </p:txBody>
      </p:sp>
      <p:pic>
        <p:nvPicPr>
          <p:cNvPr id="11" name="Image 3" descr="preencoded.png"/>
          <p:cNvPicPr>
            <a:picLocks noChangeAspect="1"/>
          </p:cNvPicPr>
          <p:nvPr/>
        </p:nvPicPr>
        <p:blipFill>
          <a:blip r:embed="rId6"/>
          <a:stretch>
            <a:fillRect/>
          </a:stretch>
        </p:blipFill>
        <p:spPr>
          <a:xfrm>
            <a:off x="751999" y="5564624"/>
            <a:ext cx="1074301" cy="1561981"/>
          </a:xfrm>
          <a:prstGeom prst="rect">
            <a:avLst/>
          </a:prstGeom>
        </p:spPr>
      </p:pic>
      <p:sp>
        <p:nvSpPr>
          <p:cNvPr id="12" name="Text 6"/>
          <p:cNvSpPr/>
          <p:nvPr/>
        </p:nvSpPr>
        <p:spPr>
          <a:xfrm>
            <a:off x="2148483" y="5779413"/>
            <a:ext cx="3181469" cy="315873"/>
          </a:xfrm>
          <a:prstGeom prst="rect">
            <a:avLst/>
          </a:prstGeom>
          <a:noFill/>
          <a:ln/>
        </p:spPr>
        <p:txBody>
          <a:bodyPr wrap="none" lIns="0" tIns="0" rIns="0" bIns="0" rtlCol="0" anchor="t"/>
          <a:lstStyle/>
          <a:p>
            <a:pPr marL="0" indent="0" algn="l">
              <a:lnSpc>
                <a:spcPts val="2450"/>
              </a:lnSpc>
              <a:buNone/>
            </a:pPr>
            <a:r>
              <a:rPr lang="en-US" sz="1950" b="1" dirty="0">
                <a:solidFill>
                  <a:srgbClr val="D9E1FF"/>
                </a:solidFill>
                <a:latin typeface="Syne Bold" pitchFamily="34" charset="0"/>
                <a:ea typeface="Syne Bold" pitchFamily="34" charset="-122"/>
                <a:cs typeface="Syne Bold" pitchFamily="34" charset="-120"/>
              </a:rPr>
              <a:t>Service &amp; OS Detection</a:t>
            </a:r>
            <a:endParaRPr lang="en-US" sz="1950" dirty="0"/>
          </a:p>
        </p:txBody>
      </p:sp>
      <p:sp>
        <p:nvSpPr>
          <p:cNvPr id="13" name="Text 7"/>
          <p:cNvSpPr/>
          <p:nvPr/>
        </p:nvSpPr>
        <p:spPr>
          <a:xfrm>
            <a:off x="2148483" y="6224111"/>
            <a:ext cx="6243518" cy="687705"/>
          </a:xfrm>
          <a:prstGeom prst="rect">
            <a:avLst/>
          </a:prstGeom>
          <a:noFill/>
          <a:ln/>
        </p:spPr>
        <p:txBody>
          <a:bodyPr wrap="square" lIns="0" tIns="0" rIns="0" bIns="0" rtlCol="0" anchor="t"/>
          <a:lstStyle/>
          <a:p>
            <a:pPr marL="0" indent="0" algn="l">
              <a:lnSpc>
                <a:spcPts val="2700"/>
              </a:lnSpc>
              <a:buNone/>
            </a:pPr>
            <a:r>
              <a:rPr lang="en-US" sz="1650" dirty="0">
                <a:solidFill>
                  <a:srgbClr val="D9E1FF"/>
                </a:solidFill>
                <a:latin typeface="Arimo" pitchFamily="34" charset="0"/>
                <a:ea typeface="Arimo" pitchFamily="34" charset="-122"/>
                <a:cs typeface="Arimo" pitchFamily="34" charset="-120"/>
              </a:rPr>
              <a:t>Determines services, versions, and operating system fingerprinting.</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73787"/>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pic>
        <p:nvPicPr>
          <p:cNvPr id="4" name="Image 1" descr="preencoded.png"/>
          <p:cNvPicPr>
            <a:picLocks noChangeAspect="1"/>
          </p:cNvPicPr>
          <p:nvPr/>
        </p:nvPicPr>
        <p:blipFill>
          <a:blip r:embed="rId4"/>
          <a:stretch>
            <a:fillRect/>
          </a:stretch>
        </p:blipFill>
        <p:spPr>
          <a:xfrm>
            <a:off x="837724" y="1836777"/>
            <a:ext cx="1196816" cy="1740218"/>
          </a:xfrm>
          <a:prstGeom prst="rect">
            <a:avLst/>
          </a:prstGeom>
        </p:spPr>
      </p:pic>
      <p:sp>
        <p:nvSpPr>
          <p:cNvPr id="5" name="Text 1"/>
          <p:cNvSpPr/>
          <p:nvPr/>
        </p:nvSpPr>
        <p:spPr>
          <a:xfrm>
            <a:off x="2393513" y="2076093"/>
            <a:ext cx="3083719"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Target Enumeration</a:t>
            </a:r>
            <a:endParaRPr lang="en-US" sz="2200" dirty="0"/>
          </a:p>
        </p:txBody>
      </p:sp>
      <p:sp>
        <p:nvSpPr>
          <p:cNvPr id="6" name="Text 2"/>
          <p:cNvSpPr/>
          <p:nvPr/>
        </p:nvSpPr>
        <p:spPr>
          <a:xfrm>
            <a:off x="2393513" y="2571631"/>
            <a:ext cx="5912763"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Nmap processes the input targets (IP addresses, DNS names, or ranges) to build a list of hosts to scan.</a:t>
            </a:r>
            <a:endParaRPr lang="en-US" sz="1850" dirty="0"/>
          </a:p>
        </p:txBody>
      </p:sp>
      <p:pic>
        <p:nvPicPr>
          <p:cNvPr id="7" name="Image 2" descr="preencoded.png"/>
          <p:cNvPicPr>
            <a:picLocks noChangeAspect="1"/>
          </p:cNvPicPr>
          <p:nvPr/>
        </p:nvPicPr>
        <p:blipFill>
          <a:blip r:embed="rId5"/>
          <a:stretch>
            <a:fillRect/>
          </a:stretch>
        </p:blipFill>
        <p:spPr>
          <a:xfrm>
            <a:off x="837724" y="3576995"/>
            <a:ext cx="1196816" cy="1755458"/>
          </a:xfrm>
          <a:prstGeom prst="rect">
            <a:avLst/>
          </a:prstGeom>
        </p:spPr>
      </p:pic>
      <p:sp>
        <p:nvSpPr>
          <p:cNvPr id="8" name="Text 3"/>
          <p:cNvSpPr/>
          <p:nvPr/>
        </p:nvSpPr>
        <p:spPr>
          <a:xfrm>
            <a:off x="2393513" y="3816310"/>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Version Detection</a:t>
            </a:r>
            <a:endParaRPr lang="en-US" sz="2200" dirty="0"/>
          </a:p>
        </p:txBody>
      </p:sp>
      <p:sp>
        <p:nvSpPr>
          <p:cNvPr id="9" name="Text 4"/>
          <p:cNvSpPr/>
          <p:nvPr/>
        </p:nvSpPr>
        <p:spPr>
          <a:xfrm>
            <a:off x="2393513" y="4311848"/>
            <a:ext cx="5912763" cy="78128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If ports are open, Nmap uses probes to determine the software and version running on the services (</a:t>
            </a:r>
            <a:r>
              <a:rPr lang="en-US" sz="1850" dirty="0">
                <a:solidFill>
                  <a:srgbClr val="D9E1FF"/>
                </a:solidFill>
                <a:highlight>
                  <a:srgbClr val="0F004D"/>
                </a:highlight>
                <a:latin typeface="Consolas" pitchFamily="34" charset="0"/>
                <a:ea typeface="Consolas" pitchFamily="34" charset="-122"/>
                <a:cs typeface="Consolas" pitchFamily="34" charset="-120"/>
              </a:rPr>
              <a:t>-sV</a:t>
            </a:r>
            <a:r>
              <a:rPr lang="en-US" sz="1850" dirty="0">
                <a:solidFill>
                  <a:srgbClr val="D9E1FF"/>
                </a:solidFill>
                <a:latin typeface="Arimo" pitchFamily="34" charset="0"/>
                <a:ea typeface="Arimo" pitchFamily="34" charset="-122"/>
                <a:cs typeface="Arimo" pitchFamily="34" charset="-120"/>
              </a:rPr>
              <a:t>).</a:t>
            </a:r>
            <a:endParaRPr lang="en-US" sz="1850" dirty="0"/>
          </a:p>
        </p:txBody>
      </p:sp>
      <p:pic>
        <p:nvPicPr>
          <p:cNvPr id="10" name="Image 3" descr="preencoded.png"/>
          <p:cNvPicPr>
            <a:picLocks noChangeAspect="1"/>
          </p:cNvPicPr>
          <p:nvPr/>
        </p:nvPicPr>
        <p:blipFill>
          <a:blip r:embed="rId6"/>
          <a:stretch>
            <a:fillRect/>
          </a:stretch>
        </p:blipFill>
        <p:spPr>
          <a:xfrm>
            <a:off x="837724" y="5332452"/>
            <a:ext cx="1196816" cy="2123242"/>
          </a:xfrm>
          <a:prstGeom prst="rect">
            <a:avLst/>
          </a:prstGeom>
        </p:spPr>
      </p:pic>
      <p:sp>
        <p:nvSpPr>
          <p:cNvPr id="11" name="Text 5"/>
          <p:cNvSpPr/>
          <p:nvPr/>
        </p:nvSpPr>
        <p:spPr>
          <a:xfrm>
            <a:off x="2393513" y="5571768"/>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Script Scanning</a:t>
            </a:r>
            <a:endParaRPr lang="en-US" sz="2200" dirty="0"/>
          </a:p>
        </p:txBody>
      </p:sp>
      <p:sp>
        <p:nvSpPr>
          <p:cNvPr id="12" name="Text 6"/>
          <p:cNvSpPr/>
          <p:nvPr/>
        </p:nvSpPr>
        <p:spPr>
          <a:xfrm>
            <a:off x="2393513" y="6067306"/>
            <a:ext cx="5912763"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Most NSE (Nmap Scripting Engine) scripts run during this phase to detect vulnerabilities, gather service info, or scan for malware</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89234"/>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Host Discovery (Ping Scanning)</a:t>
            </a:r>
            <a:endParaRPr lang="en-US" sz="4400" dirty="0"/>
          </a:p>
        </p:txBody>
      </p:sp>
      <p:sp>
        <p:nvSpPr>
          <p:cNvPr id="4" name="Shape 1"/>
          <p:cNvSpPr/>
          <p:nvPr/>
        </p:nvSpPr>
        <p:spPr>
          <a:xfrm>
            <a:off x="837724" y="3256240"/>
            <a:ext cx="538520" cy="538520"/>
          </a:xfrm>
          <a:prstGeom prst="roundRect">
            <a:avLst>
              <a:gd name="adj" fmla="val 6668"/>
            </a:avLst>
          </a:prstGeom>
          <a:solidFill>
            <a:srgbClr val="2B2952"/>
          </a:solidFill>
          <a:ln/>
        </p:spPr>
      </p:sp>
      <p:sp>
        <p:nvSpPr>
          <p:cNvPr id="5" name="Text 2"/>
          <p:cNvSpPr/>
          <p:nvPr/>
        </p:nvSpPr>
        <p:spPr>
          <a:xfrm>
            <a:off x="1615559" y="3338513"/>
            <a:ext cx="2806898" cy="1055846"/>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Specifying Target Hosts and Network</a:t>
            </a:r>
            <a:endParaRPr lang="en-US" sz="2200" dirty="0"/>
          </a:p>
        </p:txBody>
      </p:sp>
      <p:sp>
        <p:nvSpPr>
          <p:cNvPr id="6" name="Text 3"/>
          <p:cNvSpPr/>
          <p:nvPr/>
        </p:nvSpPr>
        <p:spPr>
          <a:xfrm>
            <a:off x="1615559" y="4537948"/>
            <a:ext cx="2806898"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 Input from List (-iL)</a:t>
            </a:r>
            <a:endParaRPr lang="en-US" sz="1850" dirty="0"/>
          </a:p>
        </p:txBody>
      </p:sp>
      <p:sp>
        <p:nvSpPr>
          <p:cNvPr id="7" name="Text 4"/>
          <p:cNvSpPr/>
          <p:nvPr/>
        </p:nvSpPr>
        <p:spPr>
          <a:xfrm>
            <a:off x="1615559" y="5064562"/>
            <a:ext cx="2806898"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 Random Target Selection (-iR)</a:t>
            </a:r>
            <a:endParaRPr lang="en-US" sz="1850" dirty="0"/>
          </a:p>
        </p:txBody>
      </p:sp>
      <p:sp>
        <p:nvSpPr>
          <p:cNvPr id="8" name="Text 5"/>
          <p:cNvSpPr/>
          <p:nvPr/>
        </p:nvSpPr>
        <p:spPr>
          <a:xfrm>
            <a:off x="1615559" y="5974199"/>
            <a:ext cx="2806898"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 Excluding Targets(--exclude)</a:t>
            </a:r>
            <a:endParaRPr lang="en-US" sz="1850" dirty="0"/>
          </a:p>
        </p:txBody>
      </p:sp>
      <p:sp>
        <p:nvSpPr>
          <p:cNvPr id="9" name="Shape 6"/>
          <p:cNvSpPr/>
          <p:nvPr/>
        </p:nvSpPr>
        <p:spPr>
          <a:xfrm>
            <a:off x="4721662" y="3256240"/>
            <a:ext cx="538520" cy="538520"/>
          </a:xfrm>
          <a:prstGeom prst="roundRect">
            <a:avLst>
              <a:gd name="adj" fmla="val 6668"/>
            </a:avLst>
          </a:prstGeom>
          <a:solidFill>
            <a:srgbClr val="2B2952"/>
          </a:solidFill>
          <a:ln/>
        </p:spPr>
      </p:sp>
      <p:sp>
        <p:nvSpPr>
          <p:cNvPr id="10" name="Text 7"/>
          <p:cNvSpPr/>
          <p:nvPr/>
        </p:nvSpPr>
        <p:spPr>
          <a:xfrm>
            <a:off x="5499497" y="3338513"/>
            <a:ext cx="2806898"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Host Discovery Controls</a:t>
            </a:r>
            <a:endParaRPr lang="en-US" sz="2200" dirty="0"/>
          </a:p>
        </p:txBody>
      </p:sp>
      <p:sp>
        <p:nvSpPr>
          <p:cNvPr id="11" name="Text 8"/>
          <p:cNvSpPr/>
          <p:nvPr/>
        </p:nvSpPr>
        <p:spPr>
          <a:xfrm>
            <a:off x="5499497" y="4185999"/>
            <a:ext cx="2806898"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 List Scan (-sL)
• Disable Port Scan (-sn)
• Disable Ping (-Pn)</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145143"/>
            <a:ext cx="7219236"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What Is Port Scanning?</a:t>
            </a:r>
            <a:endParaRPr lang="en-US" sz="4400" dirty="0"/>
          </a:p>
        </p:txBody>
      </p:sp>
      <p:sp>
        <p:nvSpPr>
          <p:cNvPr id="3" name="Text 1"/>
          <p:cNvSpPr/>
          <p:nvPr/>
        </p:nvSpPr>
        <p:spPr>
          <a:xfrm>
            <a:off x="837724" y="2447449"/>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Definition</a:t>
            </a:r>
            <a:endParaRPr lang="en-US" sz="2200" dirty="0"/>
          </a:p>
        </p:txBody>
      </p:sp>
      <p:sp>
        <p:nvSpPr>
          <p:cNvPr id="4" name="Text 2"/>
          <p:cNvSpPr/>
          <p:nvPr/>
        </p:nvSpPr>
        <p:spPr>
          <a:xfrm>
            <a:off x="837724" y="3038713"/>
            <a:ext cx="3928586" cy="3830241"/>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While Nmap has grown in functionality over the years, it began as an efficient port scanner, and that remains its core function. The simple command nmap scans the most commonly used 1,000 TCP ports on the host , classifying each port into the state open, closed, filtered, unfiltered, open/filtered, or closed/filtered..</a:t>
            </a:r>
            <a:endParaRPr lang="en-US" sz="1850" dirty="0"/>
          </a:p>
        </p:txBody>
      </p:sp>
      <p:sp>
        <p:nvSpPr>
          <p:cNvPr id="5" name="Text 3"/>
          <p:cNvSpPr/>
          <p:nvPr/>
        </p:nvSpPr>
        <p:spPr>
          <a:xfrm>
            <a:off x="5357813" y="2447449"/>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Popular Ports</a:t>
            </a:r>
            <a:endParaRPr lang="en-US" sz="2200" dirty="0"/>
          </a:p>
        </p:txBody>
      </p:sp>
      <p:sp>
        <p:nvSpPr>
          <p:cNvPr id="6" name="Text 4"/>
          <p:cNvSpPr/>
          <p:nvPr/>
        </p:nvSpPr>
        <p:spPr>
          <a:xfrm>
            <a:off x="5357813" y="3038713"/>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Arimo" pitchFamily="34" charset="0"/>
                <a:ea typeface="Arimo" pitchFamily="34" charset="-122"/>
                <a:cs typeface="Arimo" pitchFamily="34" charset="-120"/>
              </a:rPr>
              <a:t>HTTP (80)</a:t>
            </a:r>
            <a:endParaRPr lang="en-US" sz="1850" dirty="0"/>
          </a:p>
        </p:txBody>
      </p:sp>
      <p:sp>
        <p:nvSpPr>
          <p:cNvPr id="7" name="Text 5"/>
          <p:cNvSpPr/>
          <p:nvPr/>
        </p:nvSpPr>
        <p:spPr>
          <a:xfrm>
            <a:off x="5357813" y="3505438"/>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Arimo" pitchFamily="34" charset="0"/>
                <a:ea typeface="Arimo" pitchFamily="34" charset="-122"/>
                <a:cs typeface="Arimo" pitchFamily="34" charset="-120"/>
              </a:rPr>
              <a:t>HTTPS (443)</a:t>
            </a:r>
            <a:endParaRPr lang="en-US" sz="1850" dirty="0"/>
          </a:p>
        </p:txBody>
      </p:sp>
      <p:sp>
        <p:nvSpPr>
          <p:cNvPr id="8" name="Text 6"/>
          <p:cNvSpPr/>
          <p:nvPr/>
        </p:nvSpPr>
        <p:spPr>
          <a:xfrm>
            <a:off x="5357813" y="3972163"/>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Arimo" pitchFamily="34" charset="0"/>
                <a:ea typeface="Arimo" pitchFamily="34" charset="-122"/>
                <a:cs typeface="Arimo" pitchFamily="34" charset="-120"/>
              </a:rPr>
              <a:t>FTP (21)</a:t>
            </a:r>
            <a:endParaRPr lang="en-US" sz="1850" dirty="0"/>
          </a:p>
        </p:txBody>
      </p:sp>
      <p:sp>
        <p:nvSpPr>
          <p:cNvPr id="9" name="Text 7"/>
          <p:cNvSpPr/>
          <p:nvPr/>
        </p:nvSpPr>
        <p:spPr>
          <a:xfrm>
            <a:off x="5357813" y="4438888"/>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Arimo" pitchFamily="34" charset="0"/>
                <a:ea typeface="Arimo" pitchFamily="34" charset="-122"/>
                <a:cs typeface="Arimo" pitchFamily="34" charset="-120"/>
              </a:rPr>
              <a:t>SSH (22)</a:t>
            </a:r>
            <a:endParaRPr lang="en-US" sz="1850" dirty="0"/>
          </a:p>
        </p:txBody>
      </p:sp>
      <p:sp>
        <p:nvSpPr>
          <p:cNvPr id="10" name="Text 8"/>
          <p:cNvSpPr/>
          <p:nvPr/>
        </p:nvSpPr>
        <p:spPr>
          <a:xfrm>
            <a:off x="5357813" y="4905613"/>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Arimo" pitchFamily="34" charset="0"/>
                <a:ea typeface="Arimo" pitchFamily="34" charset="-122"/>
                <a:cs typeface="Arimo" pitchFamily="34" charset="-120"/>
              </a:rPr>
              <a:t>DNS(53)</a:t>
            </a:r>
            <a:endParaRPr lang="en-US" sz="1850" dirty="0"/>
          </a:p>
        </p:txBody>
      </p:sp>
      <p:sp>
        <p:nvSpPr>
          <p:cNvPr id="11" name="Text 9"/>
          <p:cNvSpPr/>
          <p:nvPr/>
        </p:nvSpPr>
        <p:spPr>
          <a:xfrm>
            <a:off x="5357813" y="5372338"/>
            <a:ext cx="3928586"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Arimo" pitchFamily="34" charset="0"/>
                <a:ea typeface="Arimo" pitchFamily="34" charset="-122"/>
                <a:cs typeface="Arimo" pitchFamily="34" charset="-120"/>
              </a:rPr>
              <a:t>SMTP(25)</a:t>
            </a:r>
            <a:endParaRPr lang="en-US" sz="1850" dirty="0"/>
          </a:p>
        </p:txBody>
      </p:sp>
      <p:sp>
        <p:nvSpPr>
          <p:cNvPr id="12" name="Text 10"/>
          <p:cNvSpPr/>
          <p:nvPr/>
        </p:nvSpPr>
        <p:spPr>
          <a:xfrm>
            <a:off x="9877901" y="2447449"/>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Why Scan Ports?</a:t>
            </a:r>
            <a:endParaRPr lang="en-US" sz="2200" dirty="0"/>
          </a:p>
        </p:txBody>
      </p:sp>
      <p:sp>
        <p:nvSpPr>
          <p:cNvPr id="13" name="Text 11"/>
          <p:cNvSpPr/>
          <p:nvPr/>
        </p:nvSpPr>
        <p:spPr>
          <a:xfrm>
            <a:off x="9877901" y="3038713"/>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To find open doors for services and potential vulnerabilities.</a:t>
            </a:r>
            <a:endParaRPr lang="en-US" sz="1850" dirty="0"/>
          </a:p>
        </p:txBody>
      </p:sp>
      <p:sp>
        <p:nvSpPr>
          <p:cNvPr id="14" name="Text 12"/>
          <p:cNvSpPr/>
          <p:nvPr/>
        </p:nvSpPr>
        <p:spPr>
          <a:xfrm>
            <a:off x="9877901" y="4020145"/>
            <a:ext cx="3928586" cy="2298144"/>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Port scanning serves as a critical cybersecurity practice, primarily aimed at improving network security. It helps identify open ports and unnecessary or vulnerable services that could be exploited by attackers.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231481"/>
            <a:ext cx="10434995"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Implementing Nmap on Kali Linux</a:t>
            </a:r>
            <a:endParaRPr lang="en-US" sz="4400" dirty="0"/>
          </a:p>
        </p:txBody>
      </p:sp>
      <p:sp>
        <p:nvSpPr>
          <p:cNvPr id="4" name="Shape 1"/>
          <p:cNvSpPr/>
          <p:nvPr/>
        </p:nvSpPr>
        <p:spPr>
          <a:xfrm>
            <a:off x="837724" y="5294471"/>
            <a:ext cx="538520" cy="538520"/>
          </a:xfrm>
          <a:prstGeom prst="roundRect">
            <a:avLst>
              <a:gd name="adj" fmla="val 6668"/>
            </a:avLst>
          </a:prstGeom>
          <a:solidFill>
            <a:srgbClr val="2B2952"/>
          </a:solidFill>
          <a:ln/>
        </p:spPr>
      </p:sp>
      <p:sp>
        <p:nvSpPr>
          <p:cNvPr id="5" name="Text 2"/>
          <p:cNvSpPr/>
          <p:nvPr/>
        </p:nvSpPr>
        <p:spPr>
          <a:xfrm>
            <a:off x="937974" y="5352455"/>
            <a:ext cx="337899" cy="422434"/>
          </a:xfrm>
          <a:prstGeom prst="rect">
            <a:avLst/>
          </a:prstGeom>
          <a:noFill/>
          <a:ln/>
        </p:spPr>
        <p:txBody>
          <a:bodyPr wrap="none" lIns="0" tIns="0" rIns="0" bIns="0" rtlCol="0" anchor="t"/>
          <a:lstStyle/>
          <a:p>
            <a:pPr marL="0" indent="0" algn="ctr">
              <a:lnSpc>
                <a:spcPts val="2650"/>
              </a:lnSpc>
              <a:buNone/>
            </a:pPr>
            <a:r>
              <a:rPr lang="en-US" sz="2650" b="1" dirty="0">
                <a:solidFill>
                  <a:srgbClr val="D9E1FF"/>
                </a:solidFill>
                <a:latin typeface="Syne Bold" pitchFamily="34" charset="0"/>
                <a:ea typeface="Syne Bold" pitchFamily="34" charset="-122"/>
                <a:cs typeface="Syne Bold" pitchFamily="34" charset="-120"/>
              </a:rPr>
              <a:t>1</a:t>
            </a:r>
            <a:endParaRPr lang="en-US" sz="2650" dirty="0"/>
          </a:p>
        </p:txBody>
      </p:sp>
      <p:sp>
        <p:nvSpPr>
          <p:cNvPr id="6" name="Text 3"/>
          <p:cNvSpPr/>
          <p:nvPr/>
        </p:nvSpPr>
        <p:spPr>
          <a:xfrm>
            <a:off x="1615559" y="5376743"/>
            <a:ext cx="3341013"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Step 1: Open Kali Terminal</a:t>
            </a:r>
            <a:endParaRPr lang="en-US" sz="2200" dirty="0"/>
          </a:p>
        </p:txBody>
      </p:sp>
      <p:sp>
        <p:nvSpPr>
          <p:cNvPr id="7" name="Text 4"/>
          <p:cNvSpPr/>
          <p:nvPr/>
        </p:nvSpPr>
        <p:spPr>
          <a:xfrm>
            <a:off x="1615559" y="6224230"/>
            <a:ext cx="3341013"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Launch the terminal to start commands.</a:t>
            </a:r>
            <a:endParaRPr lang="en-US" sz="1850" dirty="0"/>
          </a:p>
        </p:txBody>
      </p:sp>
      <p:sp>
        <p:nvSpPr>
          <p:cNvPr id="8" name="Shape 5"/>
          <p:cNvSpPr/>
          <p:nvPr/>
        </p:nvSpPr>
        <p:spPr>
          <a:xfrm>
            <a:off x="5255776" y="5294471"/>
            <a:ext cx="538520" cy="538520"/>
          </a:xfrm>
          <a:prstGeom prst="roundRect">
            <a:avLst>
              <a:gd name="adj" fmla="val 6668"/>
            </a:avLst>
          </a:prstGeom>
          <a:solidFill>
            <a:srgbClr val="2B2952"/>
          </a:solidFill>
          <a:ln/>
        </p:spPr>
      </p:sp>
      <p:sp>
        <p:nvSpPr>
          <p:cNvPr id="9" name="Text 6"/>
          <p:cNvSpPr/>
          <p:nvPr/>
        </p:nvSpPr>
        <p:spPr>
          <a:xfrm>
            <a:off x="5356027" y="5352455"/>
            <a:ext cx="337899" cy="422434"/>
          </a:xfrm>
          <a:prstGeom prst="rect">
            <a:avLst/>
          </a:prstGeom>
          <a:noFill/>
          <a:ln/>
        </p:spPr>
        <p:txBody>
          <a:bodyPr wrap="none" lIns="0" tIns="0" rIns="0" bIns="0" rtlCol="0" anchor="t"/>
          <a:lstStyle/>
          <a:p>
            <a:pPr marL="0" indent="0" algn="ctr">
              <a:lnSpc>
                <a:spcPts val="2650"/>
              </a:lnSpc>
              <a:buNone/>
            </a:pPr>
            <a:r>
              <a:rPr lang="en-US" sz="2650" b="1" dirty="0">
                <a:solidFill>
                  <a:srgbClr val="D9E1FF"/>
                </a:solidFill>
                <a:latin typeface="Syne Bold" pitchFamily="34" charset="0"/>
                <a:ea typeface="Syne Bold" pitchFamily="34" charset="-122"/>
                <a:cs typeface="Syne Bold" pitchFamily="34" charset="-120"/>
              </a:rPr>
              <a:t>2</a:t>
            </a:r>
            <a:endParaRPr lang="en-US" sz="2650" dirty="0"/>
          </a:p>
        </p:txBody>
      </p:sp>
      <p:sp>
        <p:nvSpPr>
          <p:cNvPr id="10" name="Text 7"/>
          <p:cNvSpPr/>
          <p:nvPr/>
        </p:nvSpPr>
        <p:spPr>
          <a:xfrm>
            <a:off x="6033611" y="5376743"/>
            <a:ext cx="3341013"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Step 2: Access Nmap Help</a:t>
            </a:r>
            <a:endParaRPr lang="en-US" sz="2200" dirty="0"/>
          </a:p>
        </p:txBody>
      </p:sp>
      <p:sp>
        <p:nvSpPr>
          <p:cNvPr id="11" name="Text 8"/>
          <p:cNvSpPr/>
          <p:nvPr/>
        </p:nvSpPr>
        <p:spPr>
          <a:xfrm>
            <a:off x="6033611" y="6224230"/>
            <a:ext cx="3341013"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Use </a:t>
            </a:r>
            <a:r>
              <a:rPr lang="en-US" sz="1850" b="1" dirty="0">
                <a:solidFill>
                  <a:srgbClr val="D9E1FF"/>
                </a:solidFill>
                <a:latin typeface="Arimo" pitchFamily="34" charset="0"/>
                <a:ea typeface="Arimo" pitchFamily="34" charset="-122"/>
                <a:cs typeface="Arimo" pitchFamily="34" charset="-120"/>
              </a:rPr>
              <a:t>nmap -h</a:t>
            </a:r>
            <a:r>
              <a:rPr lang="en-US" sz="1850" dirty="0">
                <a:solidFill>
                  <a:srgbClr val="D9E1FF"/>
                </a:solidFill>
                <a:latin typeface="Arimo" pitchFamily="34" charset="0"/>
                <a:ea typeface="Arimo" pitchFamily="34" charset="-122"/>
                <a:cs typeface="Arimo" pitchFamily="34" charset="-120"/>
              </a:rPr>
              <a:t> to learn command options.</a:t>
            </a:r>
            <a:endParaRPr lang="en-US" sz="1850" dirty="0"/>
          </a:p>
        </p:txBody>
      </p:sp>
      <p:sp>
        <p:nvSpPr>
          <p:cNvPr id="12" name="Shape 9"/>
          <p:cNvSpPr/>
          <p:nvPr/>
        </p:nvSpPr>
        <p:spPr>
          <a:xfrm>
            <a:off x="9673828" y="5294471"/>
            <a:ext cx="538520" cy="538520"/>
          </a:xfrm>
          <a:prstGeom prst="roundRect">
            <a:avLst>
              <a:gd name="adj" fmla="val 6668"/>
            </a:avLst>
          </a:prstGeom>
          <a:solidFill>
            <a:srgbClr val="2B2952"/>
          </a:solidFill>
          <a:ln/>
        </p:spPr>
      </p:sp>
      <p:sp>
        <p:nvSpPr>
          <p:cNvPr id="13" name="Text 10"/>
          <p:cNvSpPr/>
          <p:nvPr/>
        </p:nvSpPr>
        <p:spPr>
          <a:xfrm>
            <a:off x="9774079" y="5352455"/>
            <a:ext cx="337899" cy="422434"/>
          </a:xfrm>
          <a:prstGeom prst="rect">
            <a:avLst/>
          </a:prstGeom>
          <a:noFill/>
          <a:ln/>
        </p:spPr>
        <p:txBody>
          <a:bodyPr wrap="none" lIns="0" tIns="0" rIns="0" bIns="0" rtlCol="0" anchor="t"/>
          <a:lstStyle/>
          <a:p>
            <a:pPr marL="0" indent="0" algn="ctr">
              <a:lnSpc>
                <a:spcPts val="2650"/>
              </a:lnSpc>
              <a:buNone/>
            </a:pPr>
            <a:r>
              <a:rPr lang="en-US" sz="2650" b="1" dirty="0">
                <a:solidFill>
                  <a:srgbClr val="D9E1FF"/>
                </a:solidFill>
                <a:latin typeface="Syne Bold" pitchFamily="34" charset="0"/>
                <a:ea typeface="Syne Bold" pitchFamily="34" charset="-122"/>
                <a:cs typeface="Syne Bold" pitchFamily="34" charset="-120"/>
              </a:rPr>
              <a:t>3</a:t>
            </a:r>
            <a:endParaRPr lang="en-US" sz="2650" dirty="0"/>
          </a:p>
        </p:txBody>
      </p:sp>
      <p:sp>
        <p:nvSpPr>
          <p:cNvPr id="14" name="Text 11"/>
          <p:cNvSpPr/>
          <p:nvPr/>
        </p:nvSpPr>
        <p:spPr>
          <a:xfrm>
            <a:off x="10451663" y="5376743"/>
            <a:ext cx="3341013"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Step 3: Basic TCP Scan</a:t>
            </a:r>
            <a:endParaRPr lang="en-US" sz="2200" dirty="0"/>
          </a:p>
        </p:txBody>
      </p:sp>
      <p:sp>
        <p:nvSpPr>
          <p:cNvPr id="15" name="Text 12"/>
          <p:cNvSpPr/>
          <p:nvPr/>
        </p:nvSpPr>
        <p:spPr>
          <a:xfrm>
            <a:off x="10451663" y="6224230"/>
            <a:ext cx="3341013"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Scan target with TCP SYN scan using nmap -sT &lt;IP&gt;.</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31087"/>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Advanced Nmap Scan Techniques</a:t>
            </a:r>
            <a:endParaRPr lang="en-US" sz="4400" dirty="0"/>
          </a:p>
        </p:txBody>
      </p:sp>
      <p:sp>
        <p:nvSpPr>
          <p:cNvPr id="4" name="Shape 1"/>
          <p:cNvSpPr/>
          <p:nvPr/>
        </p:nvSpPr>
        <p:spPr>
          <a:xfrm>
            <a:off x="6324124" y="3798094"/>
            <a:ext cx="538520" cy="538520"/>
          </a:xfrm>
          <a:prstGeom prst="roundRect">
            <a:avLst>
              <a:gd name="adj" fmla="val 6668"/>
            </a:avLst>
          </a:prstGeom>
          <a:solidFill>
            <a:srgbClr val="2B2952"/>
          </a:solidFill>
          <a:ln/>
        </p:spPr>
      </p:sp>
      <p:sp>
        <p:nvSpPr>
          <p:cNvPr id="5" name="Text 2"/>
          <p:cNvSpPr/>
          <p:nvPr/>
        </p:nvSpPr>
        <p:spPr>
          <a:xfrm>
            <a:off x="6424374" y="3856077"/>
            <a:ext cx="337899" cy="422434"/>
          </a:xfrm>
          <a:prstGeom prst="rect">
            <a:avLst/>
          </a:prstGeom>
          <a:noFill/>
          <a:ln/>
        </p:spPr>
        <p:txBody>
          <a:bodyPr wrap="none" lIns="0" tIns="0" rIns="0" bIns="0" rtlCol="0" anchor="t"/>
          <a:lstStyle/>
          <a:p>
            <a:pPr marL="0" indent="0" algn="ctr">
              <a:lnSpc>
                <a:spcPts val="2650"/>
              </a:lnSpc>
              <a:buNone/>
            </a:pPr>
            <a:r>
              <a:rPr lang="en-US" sz="2650" b="1" dirty="0">
                <a:solidFill>
                  <a:srgbClr val="D9E1FF"/>
                </a:solidFill>
                <a:latin typeface="Syne Bold" pitchFamily="34" charset="0"/>
                <a:ea typeface="Syne Bold" pitchFamily="34" charset="-122"/>
                <a:cs typeface="Syne Bold" pitchFamily="34" charset="-120"/>
              </a:rPr>
              <a:t>1</a:t>
            </a:r>
            <a:endParaRPr lang="en-US" sz="2650" dirty="0"/>
          </a:p>
        </p:txBody>
      </p:sp>
      <p:sp>
        <p:nvSpPr>
          <p:cNvPr id="6" name="Text 3"/>
          <p:cNvSpPr/>
          <p:nvPr/>
        </p:nvSpPr>
        <p:spPr>
          <a:xfrm>
            <a:off x="7101959" y="3880366"/>
            <a:ext cx="3619143"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Step 4: Basic UDP Scan</a:t>
            </a:r>
            <a:endParaRPr lang="en-US" sz="2200" dirty="0"/>
          </a:p>
        </p:txBody>
      </p:sp>
      <p:sp>
        <p:nvSpPr>
          <p:cNvPr id="7" name="Text 4"/>
          <p:cNvSpPr/>
          <p:nvPr/>
        </p:nvSpPr>
        <p:spPr>
          <a:xfrm>
            <a:off x="7101959" y="4375904"/>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Run UDP scan with </a:t>
            </a:r>
            <a:r>
              <a:rPr lang="en-US" sz="1850" b="1" dirty="0">
                <a:solidFill>
                  <a:srgbClr val="D9E1FF"/>
                </a:solidFill>
                <a:latin typeface="Arimo" pitchFamily="34" charset="0"/>
                <a:ea typeface="Arimo" pitchFamily="34" charset="-122"/>
                <a:cs typeface="Arimo" pitchFamily="34" charset="-120"/>
              </a:rPr>
              <a:t>nmap -sU </a:t>
            </a:r>
            <a:r>
              <a:rPr lang="en-US" sz="1850" dirty="0">
                <a:solidFill>
                  <a:srgbClr val="D9E1FF"/>
                </a:solidFill>
                <a:latin typeface="Arimo" pitchFamily="34" charset="0"/>
                <a:ea typeface="Arimo" pitchFamily="34" charset="-122"/>
                <a:cs typeface="Arimo" pitchFamily="34" charset="-120"/>
              </a:rPr>
              <a:t>to find UDP services.</a:t>
            </a:r>
            <a:endParaRPr lang="en-US" sz="1850" dirty="0"/>
          </a:p>
        </p:txBody>
      </p:sp>
      <p:sp>
        <p:nvSpPr>
          <p:cNvPr id="8" name="Shape 5"/>
          <p:cNvSpPr/>
          <p:nvPr/>
        </p:nvSpPr>
        <p:spPr>
          <a:xfrm>
            <a:off x="6324124" y="5237678"/>
            <a:ext cx="538520" cy="538520"/>
          </a:xfrm>
          <a:prstGeom prst="roundRect">
            <a:avLst>
              <a:gd name="adj" fmla="val 6668"/>
            </a:avLst>
          </a:prstGeom>
          <a:solidFill>
            <a:srgbClr val="2B2952"/>
          </a:solidFill>
          <a:ln/>
        </p:spPr>
      </p:sp>
      <p:sp>
        <p:nvSpPr>
          <p:cNvPr id="9" name="Text 6"/>
          <p:cNvSpPr/>
          <p:nvPr/>
        </p:nvSpPr>
        <p:spPr>
          <a:xfrm>
            <a:off x="6424374" y="5295662"/>
            <a:ext cx="337899" cy="422434"/>
          </a:xfrm>
          <a:prstGeom prst="rect">
            <a:avLst/>
          </a:prstGeom>
          <a:noFill/>
          <a:ln/>
        </p:spPr>
        <p:txBody>
          <a:bodyPr wrap="none" lIns="0" tIns="0" rIns="0" bIns="0" rtlCol="0" anchor="t"/>
          <a:lstStyle/>
          <a:p>
            <a:pPr marL="0" indent="0" algn="ctr">
              <a:lnSpc>
                <a:spcPts val="2650"/>
              </a:lnSpc>
              <a:buNone/>
            </a:pPr>
            <a:r>
              <a:rPr lang="en-US" sz="2650" b="1" dirty="0">
                <a:solidFill>
                  <a:srgbClr val="D9E1FF"/>
                </a:solidFill>
                <a:latin typeface="Syne Bold" pitchFamily="34" charset="0"/>
                <a:ea typeface="Syne Bold" pitchFamily="34" charset="-122"/>
                <a:cs typeface="Syne Bold" pitchFamily="34" charset="-120"/>
              </a:rPr>
              <a:t>2</a:t>
            </a:r>
            <a:endParaRPr lang="en-US" sz="2650" dirty="0"/>
          </a:p>
        </p:txBody>
      </p:sp>
      <p:sp>
        <p:nvSpPr>
          <p:cNvPr id="10" name="Text 7"/>
          <p:cNvSpPr/>
          <p:nvPr/>
        </p:nvSpPr>
        <p:spPr>
          <a:xfrm>
            <a:off x="7101959" y="5319951"/>
            <a:ext cx="3617119"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Step 5: Single Port Scan</a:t>
            </a:r>
            <a:endParaRPr lang="en-US" sz="2200" dirty="0"/>
          </a:p>
        </p:txBody>
      </p:sp>
      <p:sp>
        <p:nvSpPr>
          <p:cNvPr id="11" name="Text 8"/>
          <p:cNvSpPr/>
          <p:nvPr/>
        </p:nvSpPr>
        <p:spPr>
          <a:xfrm>
            <a:off x="7101959" y="5815489"/>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Target a specific port with </a:t>
            </a:r>
            <a:r>
              <a:rPr lang="en-US" sz="1850" b="1" dirty="0">
                <a:solidFill>
                  <a:srgbClr val="D9E1FF"/>
                </a:solidFill>
                <a:latin typeface="Arimo" pitchFamily="34" charset="0"/>
                <a:ea typeface="Arimo" pitchFamily="34" charset="-122"/>
                <a:cs typeface="Arimo" pitchFamily="34" charset="-120"/>
              </a:rPr>
              <a:t>nmap -p </a:t>
            </a:r>
            <a:r>
              <a:rPr lang="en-US" sz="1850" dirty="0">
                <a:solidFill>
                  <a:srgbClr val="D9E1FF"/>
                </a:solidFill>
                <a:latin typeface="Arimo" pitchFamily="34" charset="0"/>
                <a:ea typeface="Arimo" pitchFamily="34" charset="-122"/>
                <a:cs typeface="Arimo" pitchFamily="34" charset="-120"/>
              </a:rPr>
              <a:t>.</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25097"/>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Conclusion</a:t>
            </a:r>
            <a:endParaRPr lang="en-US" sz="4400" dirty="0"/>
          </a:p>
        </p:txBody>
      </p:sp>
      <p:sp>
        <p:nvSpPr>
          <p:cNvPr id="4" name="Text 1"/>
          <p:cNvSpPr/>
          <p:nvPr/>
        </p:nvSpPr>
        <p:spPr>
          <a:xfrm>
            <a:off x="837724" y="2788087"/>
            <a:ext cx="7468553" cy="3064193"/>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We explored multiple scanning techniques including host discovery, TCP and UDP scans, single port scans, and subnet-wide scans, all performed through a practical environment using Kali Linux. These exercises highlighted the effectiveness of Nmap’s command-line versatility and its support for advanced options like service/version detection and scripting via NSE (Nmap Scripting Engine). These capabilities allow professionals to tailor scans precisely to their security and administrative needs.</a:t>
            </a:r>
            <a:endParaRPr lang="en-US" sz="1850" dirty="0"/>
          </a:p>
        </p:txBody>
      </p:sp>
      <p:sp>
        <p:nvSpPr>
          <p:cNvPr id="5" name="Text 2"/>
          <p:cNvSpPr/>
          <p:nvPr/>
        </p:nvSpPr>
        <p:spPr>
          <a:xfrm>
            <a:off x="837724" y="6121479"/>
            <a:ext cx="7468553" cy="383024"/>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717</Words>
  <Application>Microsoft Office PowerPoint</Application>
  <PresentationFormat>Custom</PresentationFormat>
  <Paragraphs>77</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Times New Roman</vt:lpstr>
      <vt:lpstr>Arial</vt:lpstr>
      <vt:lpstr>Arimo</vt:lpstr>
      <vt:lpstr>Consolas</vt:lpstr>
      <vt:lpstr>Syne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karthikayan yogi</cp:lastModifiedBy>
  <cp:revision>1</cp:revision>
  <dcterms:created xsi:type="dcterms:W3CDTF">2025-05-14T05:49:55Z</dcterms:created>
  <dcterms:modified xsi:type="dcterms:W3CDTF">2025-05-28T04:37:59Z</dcterms:modified>
</cp:coreProperties>
</file>